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0" autoAdjust="0"/>
    <p:restoredTop sz="79597" autoAdjust="0"/>
  </p:normalViewPr>
  <p:slideViewPr>
    <p:cSldViewPr snapToGrid="0">
      <p:cViewPr varScale="1">
        <p:scale>
          <a:sx n="83" d="100"/>
          <a:sy n="83" d="100"/>
        </p:scale>
        <p:origin x="15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C1D97-D45A-4A78-B395-E2B87CC24718}" type="datetimeFigureOut">
              <a:rPr lang="ru-RU" smtClean="0"/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ABF4-C21B-47CA-891A-4C2560DFA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территории Чаун-Билибинского промышленного кластера, расположенного в Чукотском автономном округе, характерны дефицит солнечного света и преобладание ветров разрушительной силы, что делает невозможным стабильное энергообеспечение за счет возобновляемых источников (солнечных, ветровых или приливных установок). Угольные теплоэлектростанции оказывают существенное негативное воздействие на окружающую среду от сжигания и хранения органического топлива, от образования золы и шлака. Кроме того, доставка большого объема угля, гарантирующего надежное снабжение потребителей теплом и электроэнергией, сопряжена со значительными затратами на инфраструктуру и логистику. Минимальное воздействие на природные ландшафты Арктической зоны при стабильном энергоснабжении способна обеспечить только атомная электростанция. Для обширных территорий с низкой плотностью населения строительство энергоблоков большой мощности нецелесообразно. В таких условиях малая атомная энергетика может и должна стать основой создания децентрализованных систем энергообеспечения.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1ABF4-C21B-47CA-891A-4C2560DFAD0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1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ПЭБ «Академик Ломоносов» оснащен двумя реакторными установками КЛТ-40С. Вместе они способны обеспечивать в номинальном режиме выдачу в береговые сети 70 МВт электроэнергии и до 50 Гкал/ч тепловой энергии для нагрева теплофикационной воды. Электрическая мощность, выдаваемая в береговую сеть без потребления берегом тепловой энергии, составляет около 76 МВт. В режиме выдачи максимальной тепловой мощности около 146 Гкал/ч электрическая мощность, выдаваемая в береговую сеть, составляет порядка 44 МВт. ПЭБ сможет обеспечивать электроэнергией населенный пункт с численностью населения около 100 000 человек. </a:t>
            </a:r>
          </a:p>
          <a:p>
            <a:br>
              <a:rPr lang="ru-RU" dirty="0"/>
            </a:br>
            <a:endParaRPr lang="ru-RU" dirty="0"/>
          </a:p>
          <a:p>
            <a:r>
              <a:rPr lang="ru-RU" dirty="0"/>
              <a:t>Проект предназначен для надежного круглогодичного тепло- и электроснабжения удаленных районов Арктики и Дальнего Востока. </a:t>
            </a:r>
          </a:p>
          <a:p>
            <a:br>
              <a:rPr lang="ru-RU" dirty="0"/>
            </a:br>
            <a:endParaRPr lang="ru-RU" dirty="0"/>
          </a:p>
          <a:p>
            <a:r>
              <a:rPr lang="ru-RU" dirty="0"/>
              <a:t>ПАТЭС решает две задачи. Во-первых, это замещение выбывающих мощностей Билибинской АЭС, действующей с 1974 года, и Чаунской ТЭЦ, которой уже более 70 лет. </a:t>
            </a:r>
          </a:p>
          <a:p>
            <a:br>
              <a:rPr lang="ru-RU" dirty="0"/>
            </a:br>
            <a:endParaRPr lang="ru-RU" dirty="0"/>
          </a:p>
          <a:p>
            <a:r>
              <a:rPr lang="ru-RU" dirty="0"/>
              <a:t>Во-вторых, это обеспечение энергией основных горнодобывающих компаний, расположенных на западной Чукотке в Чаун-Билибинском энергоузле – большого рудно-металлического кластера, в том числе золотодобывающие компании и проекты, связанные с развитием </a:t>
            </a:r>
            <a:r>
              <a:rPr lang="ru-RU" dirty="0" err="1"/>
              <a:t>Баимской</a:t>
            </a:r>
            <a:r>
              <a:rPr lang="ru-RU" dirty="0"/>
              <a:t> рудной зоны.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1ABF4-C21B-47CA-891A-4C2560DFAD0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Подтверждение безопасности для и окружающей среды обеспечивается функционированием системы постоянного радиационного контроля выбросов ПАТЭС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мониторингомнаселения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радиационной обстановки в санитарно-защитной зоне и зоне наблюдения в рамках производственного контроля. Территориальные управления федеральных органов надзора (Росприроднадзор, Росгидромет, Роспотребнадзор)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выполняют собственные программы мониторинга радиационных параметров объектов окружающей среды. Учитывая вероятность недоверия населения к данным о радиационной ситуации, предоставляемым как эксплуатирующей организацией, так и органами надзора и контроля, целесообразно периодически проводить независимые исследования радиационной обстановки в районе расположения ПАТЭС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1ABF4-C21B-47CA-891A-4C2560DFAD0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498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Точки 2-7 – промышленная площадка ПАТЭС, 8-16 – Селитебная территория г. Певек, 1,17-18 – за территорией г. Певек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Внешнее облучение от поверхности грунтов формируется в основном за счет высокого содержания природного радионуклида </a:t>
            </a:r>
            <a:r>
              <a:rPr lang="ru-RU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— 45—79% мощности дозы. На природные радионуклиды ториевого и уранового ряда приходится 24% и 15% внешнего облучения от поверхности грунтов соответственно (диаграммы слева на рис. 2).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1ABF4-C21B-47CA-891A-4C2560DFAD0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4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Минимальное значение мощности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амбиентного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эквивалента дозы (0,012 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мкЗв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/ч) зафиксировано на вертолетной площадке ПЭБ (точка 6 на рис. 2). Максимальные значения мощности дозы в точках 17 и 18 (соответственно 0,246 и 0,258 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мкЗв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/ч) зафиксированы на территории заброшенного горно-обогатительного комбината отселенного поселка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Валькумей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Для территории г. Певек максимальная МД – 0,18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мкЗв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/ч.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1ABF4-C21B-47CA-891A-4C2560DFAD0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69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 величины мощности дозы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 Певека как до, так и после ввода в эксплуатацию ПАТЭС находятся в диапазоне 0,08—0,18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мкЗв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/ч при среднем значении 0,13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мкЗв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/ч, что хорошо согласуется с результатами выполненного скринингового обследования.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1ABF4-C21B-47CA-891A-4C2560DFAD0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48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анализа интенсивности выпадений бета-активных радионуклидов в районе размещения ПАТЭС показывают, что рассматриваемые параметры различаются незначительно: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ввода в эксплуатацию ПАТЭС показатель находился в диапазоне от 0,14·10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0,44·10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Бк/(м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·сут) при среднем значении 0,34·10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Бк/(м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·сут);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 ввода в эксплуатацию — в диапазоне от 0,19·10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0,45·10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Бк/(м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·сут) при среднем значении 0,31·10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Бк/(м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·сут).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Поскольку частотные распределения и основные параметры интенсивности выпадений бета-активных радионуклидов в районе размещения ПАТЭС до и после ее пуска в эксплуатацию не имеют статистически значимых различий, нет оснований предполагать влияние плавучего энергоблока на радиоэкологическую ситуацию.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1ABF4-C21B-47CA-891A-4C2560DFAD0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9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2724D-AEE4-06CF-2513-24036D548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2993BB-6A8D-5959-C155-37F2F3458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1462B2-7AD7-7948-DB7D-2E06B5D1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A46B-F51C-4B09-9362-A8219111B57D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D81-1D99-2CC2-AA50-366A4DA54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943D9-022D-EF82-1C46-9A65DE6D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6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4C6E2-66C0-33DF-263C-56D172FE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315C55-E15C-FBEF-9B06-73A0F1270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0828F4-9CCB-8382-CB88-7D2CE9CB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FB3D5-B9A6-4C39-ABC7-831714A8A811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34283D-CFE4-0A01-E9D8-518C7C8F4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BA2334-9DC5-97A4-8161-98B23D5D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7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B6C30B-7945-032A-4A9F-AA24A3BE8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78BFC5-D53E-BF9D-BCE9-174D96BD0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0E69BD-1435-567B-AD43-F0C653B7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BBE4-361A-45FA-AA7D-BA5797A6AB46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AE194F-4E76-563E-26DE-528FD378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81A94-CB43-E532-963B-34E974D8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4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5CB95-596E-6374-7529-BA61DFCA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3D4280-201E-3CD3-5C0E-38DA33911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DB977-0546-68BC-EB65-B7CBF8DE3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FF13-3805-46ED-8283-62FBF0C1D58E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4D31E-775E-A627-E2A8-FBBA57D1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63E9C9-9B89-B0FF-08DB-CDD74352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6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CBC7E-1B86-BCC4-9FDC-2E1F163E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44CD98-E2CD-EF5F-919D-661B6428A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AE2964-4BFE-3150-E912-A92901BD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A244-B703-49A0-8E08-E752E5A43CD9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F5867-22E5-2D71-70D5-D7EF25BD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BEED8C-C5DF-1CCA-38B7-AF9CD028D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2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16E0D-A373-685A-FDB3-C123C087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138E99-BB36-DFFE-A6D1-0F5056F11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E55128-C9BB-B417-9C0E-35A24AFD7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A59DF8-B945-70A6-B5C6-C612F1CC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D44D-49D1-4643-AB20-31EFDCDB9007}" type="datetime1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94AD37-B6EC-8B7E-EDD1-E1628EE3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C7CDC5-EE47-7AAB-D04D-DED3A1AE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0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F8850-3B7E-3FF8-FAC0-9A0C712E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B5C7E1-41B9-B91E-D991-A1F8F279B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08D439-9B60-4E29-A8B5-2F06D590B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FECC3B-7358-2428-89CE-B24641939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ABC3E-A846-DFA6-BF3D-C5F50BEDC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15AB39-5B62-96A2-8089-48249962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73D9-55ED-4369-9BF5-E3E60097A41D}" type="datetime1">
              <a:rPr lang="ru-RU" smtClean="0"/>
              <a:t>18.10.2023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4B5683-4A3F-0DE3-B70A-140C5345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EFDDB1-55E5-6CA9-DE28-49E1FCC3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8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D75C8-CE28-A638-48DC-A07C0854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C84FD3-C3DC-2074-B373-F359F44C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C487-BFBA-41CA-B003-EC822339C4EF}" type="datetime1">
              <a:rPr lang="ru-RU" smtClean="0"/>
              <a:t>18.10.2023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C65940-ABF6-FA08-D510-F5C934A9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C0B6E1-635E-E5B4-FF37-0DC6D9E3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9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497AB1-8FD8-D028-8165-2F75705B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A21D-B39B-47CE-8EF0-8D1B27EB936B}" type="datetime1">
              <a:rPr lang="ru-RU" smtClean="0"/>
              <a:t>18.10.2023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8DDD45-180D-E360-9037-7088BD24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9F05FD-884D-62FB-A173-5EB43003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4FA8-C861-DE1D-9B93-3E974CB1D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C50ED-C064-37FF-D850-176A0B6E1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73C445-1A5C-1708-23B5-C0A76E0D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A59F5E-A2F0-7FF9-E0BE-7CE6041D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6AEE-AF67-4E60-AB83-901C0276084B}" type="datetime1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EABC69-C6E2-0D59-42B5-E440048C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6B951C-BBC5-78F5-6A1C-CB5B2ACE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84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65044-52BB-AF61-3CB3-880BB57B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9FD2A7-108C-0700-1ED4-CD8BB7E96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2834A1-98E7-82B0-1BD6-314297240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8FEE9D-4621-F447-87D8-7BBB5DD7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5E53-AD92-4AFC-8B5A-956A0F82528D}" type="datetime1">
              <a:rPr lang="ru-RU" smtClean="0"/>
              <a:t>18.10.2023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4BC825-780C-7EFA-EB39-7842C6D2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1A7EB6-F38C-E80E-A0D8-9BF1A097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1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50C77-034D-3321-E2D6-FAFC21A4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4D742D-3CFE-22CA-A76E-9AEEA72C0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0A4DD8-7CD3-21A9-7A14-422C4BA4D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3C6BF-F357-48DA-AF0A-E4E4EF3EBCDF}" type="datetime1">
              <a:rPr lang="ru-RU" smtClean="0"/>
              <a:t>18.10.2023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F03A82-A840-8508-BBF3-7A12A0D9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824EEA-AB03-567C-356B-7D50401DD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C42F7-E5B2-4A98-8579-353CDE4F4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7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26318-7AC4-DAEA-1E7C-998B2343C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97151"/>
            <a:ext cx="9762565" cy="2387600"/>
          </a:xfrm>
        </p:spPr>
        <p:txBody>
          <a:bodyPr>
            <a:noAutofit/>
          </a:bodyPr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Радиационная обстановка в районе расположения плавучей атомной</a:t>
            </a:r>
            <a:b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теплоэлектростанции 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«Академик Ломоносов»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3FDB86-532C-D9C2-5626-2052AE875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0442" y="3864239"/>
            <a:ext cx="10264076" cy="1655762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Авторы: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Екидин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А. А., 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Назаров Е. И.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,  Антонов К. Л.</a:t>
            </a:r>
            <a:endParaRPr lang="ru-RU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Институт промышленной экологии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УрО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РАН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текст, зна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428EF032-B0FF-FD8D-1246-641AD08A2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5" y="3702088"/>
            <a:ext cx="1601677" cy="15504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7CB35D-490B-8FE2-3D99-4BDF7BC06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2917" y="3816264"/>
            <a:ext cx="1521601" cy="1652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24AE7A-E568-DF0E-CBC4-DA724FFB21C3}"/>
              </a:ext>
            </a:extLst>
          </p:cNvPr>
          <p:cNvSpPr txBox="1"/>
          <p:nvPr/>
        </p:nvSpPr>
        <p:spPr>
          <a:xfrm>
            <a:off x="448236" y="5804891"/>
            <a:ext cx="111520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XVI Международное совещание «Проблемы прикладной спектрометрии и радиометрии»</a:t>
            </a:r>
          </a:p>
          <a:p>
            <a:pPr algn="ctr"/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г. Москва, 16-18 октября 2023 г.</a:t>
            </a:r>
          </a:p>
        </p:txBody>
      </p:sp>
    </p:spTree>
    <p:extLst>
      <p:ext uri="{BB962C8B-B14F-4D97-AF65-F5344CB8AC3E}">
        <p14:creationId xmlns:p14="http://schemas.microsoft.com/office/powerpoint/2010/main" val="1641220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17497-5DC9-0C77-3788-21AF913D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776A95-A9FB-D05F-7A29-7DAEB52BD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1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Используемый в исследовании спектрометр МКС-АТ6101ДР позволил установить, что эксплуатация ПАТЭС не вносит вклада в изменение радиоэкологической ситуации в районе расположения. В ходе измерений искусственные радионуклиды не обнаружены.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Радиационный фон полностью сформирован естественными источниками: природные радионуклиды (</a:t>
            </a:r>
            <a:r>
              <a:rPr 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К, </a:t>
            </a:r>
            <a:r>
              <a:rPr 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226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Ra, </a:t>
            </a:r>
            <a:r>
              <a:rPr lang="ru-RU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Th) и космическое излучение.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Полученные данные позволяют в дальнейшем установить возможное изменение радиоэкологической ситуации и его причины.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364787-47EA-1DF5-F48C-1F734C57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2D03C0-E499-9A18-6417-352CAF458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571" y="71052"/>
            <a:ext cx="545006" cy="59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71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17497-5DC9-0C77-3788-21AF913D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7" name="Объект 6" descr="Изображение выглядит как небо, на открытом воздухе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3407D648-8B96-3B5D-2F48-B0C2277CE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621" y="1690688"/>
            <a:ext cx="6808079" cy="4536947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364787-47EA-1DF5-F48C-1F734C57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CF83D8-807C-3705-2B0E-9581580C8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571" y="71052"/>
            <a:ext cx="545006" cy="59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1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9C2EE-6180-6A7B-47C8-40288CF5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Чаун-Билибинский промышленный кластер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0BE356-7475-19FC-CB44-E3E1D5923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85521"/>
            <a:ext cx="7521090" cy="4528677"/>
          </a:xfrm>
        </p:spPr>
      </p:pic>
      <p:pic>
        <p:nvPicPr>
          <p:cNvPr id="7" name="Рисунок 6" descr="Изображение выглядит как ветряная мельница, генератор, на открытом воздухе,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565044E8-AC02-50D2-2BAB-A00C68965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12" y="1785521"/>
            <a:ext cx="1988346" cy="132556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Рисунок 8" descr="Изображение выглядит как камень, человек, на открытом воздухе, Магматическая порода&#10;&#10;Автоматически созданное описание">
            <a:extLst>
              <a:ext uri="{FF2B5EF4-FFF2-40B4-BE49-F238E27FC236}">
                <a16:creationId xmlns:a16="http://schemas.microsoft.com/office/drawing/2014/main" id="{80219975-5414-0305-6BD5-758AAA8E4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12" y="3422419"/>
            <a:ext cx="1993331" cy="132556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1" name="Рисунок 10" descr="Изображение выглядит как транспорт, на открытом воздухе, плавсредство, небо&#10;&#10;Автоматически созданное описание">
            <a:extLst>
              <a:ext uri="{FF2B5EF4-FFF2-40B4-BE49-F238E27FC236}">
                <a16:creationId xmlns:a16="http://schemas.microsoft.com/office/drawing/2014/main" id="{61427867-7CA9-8D55-25B9-60F9A545F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13" y="5043331"/>
            <a:ext cx="1988346" cy="1329707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16" name="Номер слайда 15">
            <a:extLst>
              <a:ext uri="{FF2B5EF4-FFF2-40B4-BE49-F238E27FC236}">
                <a16:creationId xmlns:a16="http://schemas.microsoft.com/office/drawing/2014/main" id="{9B1B88CD-A0FA-DEB8-C25A-0D461A30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6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9C2EE-6180-6A7B-47C8-40288CF5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ПАТЭС «Академик Ломоносов»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F4FD7F6-47BE-F14C-FAFB-149030091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8102" y="1690688"/>
            <a:ext cx="4606616" cy="435133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E2A02B-2A35-4412-B0CF-C34DDE07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3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574400-1665-8256-8F2B-DE8F2B967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2571" y="71052"/>
            <a:ext cx="545006" cy="591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76C998-A832-163B-D78A-A6144F6AC9F5}"/>
              </a:ext>
            </a:extLst>
          </p:cNvPr>
          <p:cNvSpPr txBox="1"/>
          <p:nvPr/>
        </p:nvSpPr>
        <p:spPr>
          <a:xfrm>
            <a:off x="6686400" y="1610043"/>
            <a:ext cx="518730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г. Певек, Чукотский АО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Запуск в 2019 г.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 энергоблока КЛТ-40С, электрической мощности 35 МВт.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Замещение Билибинской АЭС, </a:t>
            </a:r>
            <a:b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Чаунской ТЭЦ.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Снабжение горнодобывающих компаний электроэнергией.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27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9C2EE-6180-6A7B-47C8-40288CF5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 и задачи исследования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66ECD8-F090-E122-729E-2C3E73EE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60414E-5CCA-275A-ECD0-129E66127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571" y="71052"/>
            <a:ext cx="545006" cy="591888"/>
          </a:xfrm>
          <a:prstGeom prst="rect">
            <a:avLst/>
          </a:prstGeom>
        </p:spPr>
      </p:pic>
      <p:pic>
        <p:nvPicPr>
          <p:cNvPr id="11" name="Объект 10" descr="Изображение выглядит как на открытом воздухе, человек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BD6BC542-8B71-62F4-21A3-B98F6A31B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46" y="2675923"/>
            <a:ext cx="4546287" cy="302967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FE002D-AD44-63EA-8752-5C8285B0AEB4}"/>
              </a:ext>
            </a:extLst>
          </p:cNvPr>
          <p:cNvSpPr txBox="1"/>
          <p:nvPr/>
        </p:nvSpPr>
        <p:spPr>
          <a:xfrm>
            <a:off x="838200" y="1752832"/>
            <a:ext cx="1144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Цель: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анализ возможного влияния эксплуатации ПАТЭС «Академик Ломоносов» на </a:t>
            </a:r>
            <a:b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радиационную обстановку в г. Певек.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F94F82-4658-9ACC-1C33-EC989D274636}"/>
              </a:ext>
            </a:extLst>
          </p:cNvPr>
          <p:cNvSpPr txBox="1"/>
          <p:nvPr/>
        </p:nvSpPr>
        <p:spPr>
          <a:xfrm>
            <a:off x="838200" y="2623983"/>
            <a:ext cx="58801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получение независимых данных о состоянии радиационной обстановки в г. Певек;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проведение анализа полученных данных и сравнение их с данными региональных мониторингов состояния окружающей среды;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публичная презентация итогов экспедиции, доведение полученных данных  и экспертных мнений до широкой общественности, СМИ, органов власти, руководства отрасли</a:t>
            </a:r>
            <a:r>
              <a:rPr lang="ru-RU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783E4-BE23-63E0-ABD7-52D9430D0D77}"/>
              </a:ext>
            </a:extLst>
          </p:cNvPr>
          <p:cNvSpPr txBox="1"/>
          <p:nvPr/>
        </p:nvSpPr>
        <p:spPr>
          <a:xfrm>
            <a:off x="7216016" y="5767742"/>
            <a:ext cx="4544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Состав экспедиции, организованной ОС ГК Росатом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АТР АЭС</a:t>
            </a:r>
          </a:p>
        </p:txBody>
      </p:sp>
    </p:spTree>
    <p:extLst>
      <p:ext uri="{BB962C8B-B14F-4D97-AF65-F5344CB8AC3E}">
        <p14:creationId xmlns:p14="http://schemas.microsoft.com/office/powerpoint/2010/main" val="416545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9C2EE-6180-6A7B-47C8-40288CF58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931"/>
            <a:ext cx="10515600" cy="132556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Приборы и методы исследования</a:t>
            </a:r>
          </a:p>
        </p:txBody>
      </p:sp>
      <p:pic>
        <p:nvPicPr>
          <p:cNvPr id="7" name="Объект 6" descr="Изображение выглядит как на открытом воздухе, снег, одежд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B49766E-FF89-BFCE-FCF9-EF902DF8B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2" y="1600494"/>
            <a:ext cx="2965248" cy="445271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D993AD-351B-3D11-F6BC-838232CF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25B481-0D1A-89BE-A31B-7FD4854D2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571" y="71052"/>
            <a:ext cx="545006" cy="591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913BBE-703B-2969-9D39-B9B68912F7FD}"/>
              </a:ext>
            </a:extLst>
          </p:cNvPr>
          <p:cNvSpPr txBox="1"/>
          <p:nvPr/>
        </p:nvSpPr>
        <p:spPr>
          <a:xfrm>
            <a:off x="4868771" y="1511594"/>
            <a:ext cx="6866303" cy="5555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МКС-АТ6101ДР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Производство: НПУП «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Атомтех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Сцинтилляционный детектор </a:t>
            </a:r>
            <a:r>
              <a:rPr lang="ru-RU" sz="22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ru-RU" sz="22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ru-RU" sz="22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Ø63x63 мм;</a:t>
            </a:r>
            <a:endParaRPr lang="ru-RU" sz="2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 МАЭД: 0,03 - 130 </a:t>
            </a:r>
            <a:r>
              <a:rPr lang="ru-RU" sz="22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мкЗв</a:t>
            </a: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/ч;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 УА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aseline="30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π-</a:t>
            </a: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геометрия)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50-10</a:t>
            </a:r>
            <a:r>
              <a:rPr lang="en-US" sz="2200" baseline="30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Бк/кг.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Гамма-спектрометрические измерения участков: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Санитарно-защитная зона ПАТЭС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елитебная территория Певека;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частки за пределами территории Певека.</a:t>
            </a:r>
            <a:endParaRPr lang="ru-RU" sz="2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222222"/>
              </a:solidFill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72919E-6F53-5F9D-FFD1-BE4953C711C3}"/>
              </a:ext>
            </a:extLst>
          </p:cNvPr>
          <p:cNvSpPr txBox="1"/>
          <p:nvPr/>
        </p:nvSpPr>
        <p:spPr>
          <a:xfrm>
            <a:off x="1909306" y="6082814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МКС-АТ6101ДР</a:t>
            </a:r>
          </a:p>
        </p:txBody>
      </p:sp>
    </p:spTree>
    <p:extLst>
      <p:ext uri="{BB962C8B-B14F-4D97-AF65-F5344CB8AC3E}">
        <p14:creationId xmlns:p14="http://schemas.microsoft.com/office/powerpoint/2010/main" val="277689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9C2EE-6180-6A7B-47C8-40288CF5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полевых исследований в районе расположения ПАТЭС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D75594-A0B1-951F-24D8-348991D7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BD386F-6F4D-7943-CD4A-9E9A4F16A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571" y="71052"/>
            <a:ext cx="545006" cy="591888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36DF1522-BD2D-610D-6F05-E99782158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86887" y="1686765"/>
            <a:ext cx="7654343" cy="42435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3F136B-8104-AC84-F521-9E6229ED7904}"/>
              </a:ext>
            </a:extLst>
          </p:cNvPr>
          <p:cNvSpPr txBox="1"/>
          <p:nvPr/>
        </p:nvSpPr>
        <p:spPr>
          <a:xfrm>
            <a:off x="979065" y="6031210"/>
            <a:ext cx="103747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Участки обследования в районе расположения ПАТЭС «Академик Ломоносов» и вклад радионуклидов в формирование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внешнего облучения от поверхности грунта</a:t>
            </a:r>
          </a:p>
        </p:txBody>
      </p:sp>
    </p:spTree>
    <p:extLst>
      <p:ext uri="{BB962C8B-B14F-4D97-AF65-F5344CB8AC3E}">
        <p14:creationId xmlns:p14="http://schemas.microsoft.com/office/powerpoint/2010/main" val="219080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A204999-A213-60E2-09E6-D907BC03E2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85707"/>
              </p:ext>
            </p:extLst>
          </p:nvPr>
        </p:nvGraphicFramePr>
        <p:xfrm>
          <a:off x="838200" y="1606162"/>
          <a:ext cx="9626600" cy="50658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32743">
                  <a:extLst>
                    <a:ext uri="{9D8B030D-6E8A-4147-A177-3AD203B41FA5}">
                      <a16:colId xmlns:a16="http://schemas.microsoft.com/office/drawing/2014/main" val="3013709081"/>
                    </a:ext>
                  </a:extLst>
                </a:gridCol>
                <a:gridCol w="2889648">
                  <a:extLst>
                    <a:ext uri="{9D8B030D-6E8A-4147-A177-3AD203B41FA5}">
                      <a16:colId xmlns:a16="http://schemas.microsoft.com/office/drawing/2014/main" val="2857825216"/>
                    </a:ext>
                  </a:extLst>
                </a:gridCol>
                <a:gridCol w="2302752">
                  <a:extLst>
                    <a:ext uri="{9D8B030D-6E8A-4147-A177-3AD203B41FA5}">
                      <a16:colId xmlns:a16="http://schemas.microsoft.com/office/drawing/2014/main" val="2595042694"/>
                    </a:ext>
                  </a:extLst>
                </a:gridCol>
                <a:gridCol w="1033819">
                  <a:extLst>
                    <a:ext uri="{9D8B030D-6E8A-4147-A177-3AD203B41FA5}">
                      <a16:colId xmlns:a16="http://schemas.microsoft.com/office/drawing/2014/main" val="797806859"/>
                    </a:ext>
                  </a:extLst>
                </a:gridCol>
                <a:gridCol w="1033819">
                  <a:extLst>
                    <a:ext uri="{9D8B030D-6E8A-4147-A177-3AD203B41FA5}">
                      <a16:colId xmlns:a16="http://schemas.microsoft.com/office/drawing/2014/main" val="1081523910"/>
                    </a:ext>
                  </a:extLst>
                </a:gridCol>
                <a:gridCol w="1033819">
                  <a:extLst>
                    <a:ext uri="{9D8B030D-6E8A-4147-A177-3AD203B41FA5}">
                      <a16:colId xmlns:a16="http://schemas.microsoft.com/office/drawing/2014/main" val="746049978"/>
                    </a:ext>
                  </a:extLst>
                </a:gridCol>
              </a:tblGrid>
              <a:tr h="43285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точки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9857" marR="129857" marT="64929" marB="64929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Расстояние от источника выброса, м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9857" marR="129857" marT="64929" marB="64929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дозы, мкЗв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9857" marR="129857" marT="64929" marB="64929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Удельная активность, Бк/кг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9857" marR="129857" marT="64929" marB="6492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236955"/>
                  </a:ext>
                </a:extLst>
              </a:tr>
              <a:tr h="216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2800544587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6 280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4058629754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0,048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2924004092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2928132828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1474865931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2733473245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1543880801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0,058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4288450552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1 720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0,113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920434006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1 370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3596889659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1 050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1184204664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1 220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0,111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2714624017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1 230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3125959309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0,153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2934461865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1184090272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1 010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3004982183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0,097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3585413004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12 275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0,246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374310553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13 475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0,258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7393" marR="97393" marT="0" marB="0"/>
                </a:tc>
                <a:extLst>
                  <a:ext uri="{0D108BD9-81ED-4DB2-BD59-A6C34878D82A}">
                    <a16:rowId xmlns:a16="http://schemas.microsoft.com/office/drawing/2014/main" val="1092706653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04F151-4236-C8D3-10A1-FAD723403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672781-123E-6462-1D46-2CC88A057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571" y="71052"/>
            <a:ext cx="545006" cy="59188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1025EC4-FA7C-C32C-051C-54024E6A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021"/>
            <a:ext cx="10515600" cy="132556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измерения МАЭД в районе расположения ПАТЭС</a:t>
            </a:r>
          </a:p>
        </p:txBody>
      </p:sp>
    </p:spTree>
    <p:extLst>
      <p:ext uri="{BB962C8B-B14F-4D97-AF65-F5344CB8AC3E}">
        <p14:creationId xmlns:p14="http://schemas.microsoft.com/office/powerpoint/2010/main" val="203984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364787-47EA-1DF5-F48C-1F734C57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BE2879-68A9-79B7-287F-8AD3F4D48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571" y="71052"/>
            <a:ext cx="545006" cy="59188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2A697C3-F307-AE4E-D2A7-5778D979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970" y="365125"/>
            <a:ext cx="10515600" cy="1325563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Верификация полученных данных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4313F13-A97B-8F5A-4FDB-61F1A4947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22400" y="1690688"/>
            <a:ext cx="9384030" cy="40969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427E3A-1F8A-5726-AF22-CDE241B60A80}"/>
              </a:ext>
            </a:extLst>
          </p:cNvPr>
          <p:cNvSpPr txBox="1"/>
          <p:nvPr/>
        </p:nvSpPr>
        <p:spPr>
          <a:xfrm flipH="1">
            <a:off x="1814830" y="5710019"/>
            <a:ext cx="899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Данные долговременных наблюдений значений МАЭД в Певеке до и после ввода в эксплуатацию ПАТЭС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Академик Ломоносов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данным ФГБУ «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Чукотское управление по гидрометеорологии и мониторингу окружающей среды»</a:t>
            </a:r>
          </a:p>
        </p:txBody>
      </p:sp>
    </p:spTree>
    <p:extLst>
      <p:ext uri="{BB962C8B-B14F-4D97-AF65-F5344CB8AC3E}">
        <p14:creationId xmlns:p14="http://schemas.microsoft.com/office/powerpoint/2010/main" val="3576399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17497-5DC9-0C77-3788-21AF913D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Верификация полученных данных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364787-47EA-1DF5-F48C-1F734C57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C42F7-E5B2-4A98-8579-353CDE4F4816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99806E-C834-7820-B5D3-49F7F5DDC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571" y="71052"/>
            <a:ext cx="545006" cy="591888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CA200B4-734E-32D0-8F93-C54623469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2209800"/>
            <a:ext cx="1505316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10243442-CE0B-3903-9D9F-7316158076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44800" y="1456529"/>
            <a:ext cx="6190192" cy="46426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C74094-4574-CAD4-58BD-D94C1A932AB0}"/>
              </a:ext>
            </a:extLst>
          </p:cNvPr>
          <p:cNvSpPr txBox="1"/>
          <p:nvPr/>
        </p:nvSpPr>
        <p:spPr>
          <a:xfrm>
            <a:off x="545006" y="6015692"/>
            <a:ext cx="11462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Частотное распределение значений радиоактивных выпадений в Певеке до и после ввода в эксплуатацию ПАТЭС «Академик Ломоносов» по данным ФГБУ «Чукотское управление по гидрометеорологии и мониторингу окружающей среды»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67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1258</Words>
  <Application>Microsoft Macintosh PowerPoint</Application>
  <PresentationFormat>Широкоэкранный</PresentationFormat>
  <Paragraphs>194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Тема Office</vt:lpstr>
      <vt:lpstr>Радиационная обстановка в районе расположения плавучей атомной теплоэлектростанции  «Академик Ломоносов»</vt:lpstr>
      <vt:lpstr>Чаун-Билибинский промышленный кластер</vt:lpstr>
      <vt:lpstr>ПАТЭС «Академик Ломоносов»</vt:lpstr>
      <vt:lpstr>Цель и задачи исследования</vt:lpstr>
      <vt:lpstr>Приборы и методы исследования</vt:lpstr>
      <vt:lpstr>Результаты полевых исследований в районе расположения ПАТЭС</vt:lpstr>
      <vt:lpstr>Результаты измерения МАЭД в районе расположения ПАТЭС</vt:lpstr>
      <vt:lpstr>Верификация полученных данных</vt:lpstr>
      <vt:lpstr>Верификация полученных данных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Радиационный мониторинг в районе расположения плавучей атомной теплоэлектростанции  «Академик Ломоносов»</dc:title>
  <dc:creator>Назаров Евгений Игоревич</dc:creator>
  <cp:lastModifiedBy>Назаров Евгений Игоревич</cp:lastModifiedBy>
  <cp:revision>3</cp:revision>
  <dcterms:created xsi:type="dcterms:W3CDTF">2023-10-13T05:39:05Z</dcterms:created>
  <dcterms:modified xsi:type="dcterms:W3CDTF">2023-10-18T07:56:58Z</dcterms:modified>
</cp:coreProperties>
</file>